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6" r:id="rId1"/>
  </p:sldMasterIdLst>
  <p:handoutMasterIdLst>
    <p:handoutMasterId r:id="rId7"/>
  </p:handoutMasterIdLst>
  <p:sldIdLst>
    <p:sldId id="256" r:id="rId2"/>
    <p:sldId id="259" r:id="rId3"/>
    <p:sldId id="260" r:id="rId4"/>
    <p:sldId id="262" r:id="rId5"/>
    <p:sldId id="261" r:id="rId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610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grad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grada datum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751F1-B938-4FD0-B677-B4A476D0353A}" type="datetimeFigureOut">
              <a:rPr lang="sl-SI" smtClean="0"/>
              <a:pPr/>
              <a:t>12.9.2015</a:t>
            </a:fld>
            <a:endParaRPr lang="sl-SI"/>
          </a:p>
        </p:txBody>
      </p:sp>
      <p:sp>
        <p:nvSpPr>
          <p:cNvPr id="4" name="Ograda no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5" name="Ograda številke diapoz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5BFE9-9730-46BA-AF53-A1D66E7BFF32}" type="slidenum">
              <a:rPr lang="sl-SI" smtClean="0"/>
              <a:pPr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xmlns="" val="2820860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22858"/>
            <a:ext cx="9067800" cy="5166955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0" y="1428750"/>
            <a:ext cx="4953000" cy="23431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1543050"/>
            <a:ext cx="4801394" cy="2115741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597819"/>
            <a:ext cx="4419600" cy="1200245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800350"/>
            <a:ext cx="4419600" cy="8001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2" y="-22859"/>
            <a:ext cx="9067799" cy="363474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3233376"/>
            <a:ext cx="9144000" cy="142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3290526"/>
            <a:ext cx="9144000" cy="11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4603785"/>
            <a:ext cx="9144000" cy="11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216023"/>
            <a:ext cx="8305800" cy="310987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3347676"/>
            <a:ext cx="83058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04788"/>
            <a:ext cx="548640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172718"/>
            <a:ext cx="2761488" cy="2484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505347" y="2415905"/>
            <a:ext cx="226314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284732"/>
            <a:ext cx="2651760" cy="11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3550158"/>
            <a:ext cx="2651760" cy="11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26464"/>
            <a:ext cx="2377440" cy="10287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2455164"/>
            <a:ext cx="2377440" cy="10287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285750"/>
            <a:ext cx="5562600" cy="42291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1172718"/>
            <a:ext cx="2761488" cy="24848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505347" y="2415905"/>
            <a:ext cx="226314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284732"/>
            <a:ext cx="2651760" cy="11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3550158"/>
            <a:ext cx="2651760" cy="119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428750"/>
            <a:ext cx="2377440" cy="10287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2457450"/>
            <a:ext cx="2377440" cy="10287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02870"/>
            <a:ext cx="8869680" cy="493776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3430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8513123-AFD3-46EC-84A9-1D9C6ACAB8EE}" type="datetimeFigureOut">
              <a:rPr lang="en-US" smtClean="0"/>
              <a:pPr/>
              <a:t>9/12/2015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4734306"/>
            <a:ext cx="34817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3430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170A55B-2143-4EF4-93C6-A9ADBC2223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07" t="5789" r="39495" b="58071"/>
          <a:stretch/>
        </p:blipFill>
        <p:spPr bwMode="auto">
          <a:xfrm>
            <a:off x="7298724" y="4554855"/>
            <a:ext cx="1851660" cy="58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56" t="10001" r="25700" b="13906"/>
          <a:stretch/>
        </p:blipFill>
        <p:spPr bwMode="auto">
          <a:xfrm>
            <a:off x="7452321" y="3271711"/>
            <a:ext cx="1698064" cy="128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180" t="199" r="32887" b="58621"/>
          <a:stretch/>
        </p:blipFill>
        <p:spPr bwMode="auto">
          <a:xfrm>
            <a:off x="7272437" y="2685109"/>
            <a:ext cx="1871564" cy="58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796" t="9532" r="14555" b="17969"/>
          <a:stretch/>
        </p:blipFill>
        <p:spPr bwMode="auto">
          <a:xfrm>
            <a:off x="7431693" y="1347614"/>
            <a:ext cx="1712308" cy="133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61" t="6591" r="8251" b="9090"/>
          <a:stretch/>
        </p:blipFill>
        <p:spPr bwMode="auto">
          <a:xfrm>
            <a:off x="7308304" y="0"/>
            <a:ext cx="1835696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2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0" y="3597864"/>
            <a:ext cx="3635896" cy="15456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l-SI" dirty="0"/>
          </a:p>
          <a:p>
            <a:pPr marL="0" indent="0">
              <a:buNone/>
            </a:pPr>
            <a:endParaRPr lang="sl-SI" sz="1400" dirty="0" smtClean="0"/>
          </a:p>
          <a:p>
            <a:pPr marL="0" indent="0">
              <a:buNone/>
            </a:pPr>
            <a:endParaRPr lang="sl-SI" sz="1400" dirty="0"/>
          </a:p>
        </p:txBody>
      </p:sp>
      <p:sp>
        <p:nvSpPr>
          <p:cNvPr id="28" name="Content Placeholder 3"/>
          <p:cNvSpPr txBox="1">
            <a:spLocks/>
          </p:cNvSpPr>
          <p:nvPr/>
        </p:nvSpPr>
        <p:spPr>
          <a:xfrm>
            <a:off x="2483768" y="3913282"/>
            <a:ext cx="5159796" cy="1253024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sl-SI" sz="1400" dirty="0" smtClean="0"/>
          </a:p>
          <a:p>
            <a:pPr marL="0" indent="0" algn="just">
              <a:buNone/>
            </a:pPr>
            <a:endParaRPr lang="sl-SI" sz="1400" dirty="0"/>
          </a:p>
          <a:p>
            <a:pPr marL="0" indent="0" algn="just">
              <a:buNone/>
            </a:pPr>
            <a:endParaRPr lang="sl-SI" sz="1400" dirty="0" smtClean="0"/>
          </a:p>
          <a:p>
            <a:pPr marL="0" indent="0" algn="just">
              <a:buNone/>
            </a:pPr>
            <a:r>
              <a:rPr lang="sl-SI" sz="1400" dirty="0" smtClean="0"/>
              <a:t>The </a:t>
            </a:r>
            <a:r>
              <a:rPr lang="sl-SI" sz="1400" dirty="0"/>
              <a:t>authors declare no financial interest in this presentation</a:t>
            </a:r>
            <a:endParaRPr lang="en-US" sz="1400" dirty="0"/>
          </a:p>
          <a:p>
            <a:pPr marL="0" indent="0" algn="just">
              <a:buFont typeface="Arial" pitchFamily="34" charset="0"/>
              <a:buNone/>
            </a:pPr>
            <a:endParaRPr lang="sl-SI" altLang="zh-CN" dirty="0" smtClean="0">
              <a:solidFill>
                <a:schemeClr val="accent4">
                  <a:lumMod val="50000"/>
                </a:schemeClr>
              </a:solidFill>
              <a:ea typeface="宋体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7643564" cy="3913282"/>
          </a:xfrm>
          <a:solidFill>
            <a:schemeClr val="bg1">
              <a:lumMod val="65000"/>
            </a:schemeClr>
          </a:solidFill>
        </p:spPr>
        <p:txBody>
          <a:bodyPr>
            <a:normAutofit fontScale="90000"/>
          </a:bodyPr>
          <a:lstStyle/>
          <a:p>
            <a:r>
              <a:rPr lang="sl-SI" sz="4000" dirty="0" smtClean="0"/>
              <a:t/>
            </a:r>
            <a:br>
              <a:rPr lang="sl-SI" sz="4000" dirty="0" smtClean="0"/>
            </a:br>
            <a:r>
              <a:rPr lang="sl-SI" sz="4000" dirty="0"/>
              <a:t/>
            </a:r>
            <a:br>
              <a:rPr lang="sl-SI" sz="4000" dirty="0"/>
            </a:br>
            <a:r>
              <a:rPr lang="sl-SI" sz="4000" dirty="0" smtClean="0"/>
              <a:t/>
            </a:r>
            <a:br>
              <a:rPr lang="sl-SI" sz="4000" dirty="0" smtClean="0"/>
            </a:br>
            <a:r>
              <a:rPr lang="sl-SI" sz="4000" dirty="0"/>
              <a:t/>
            </a:r>
            <a:br>
              <a:rPr lang="sl-SI" sz="4000" dirty="0"/>
            </a:br>
            <a:r>
              <a:rPr lang="sl-SI" sz="4000" dirty="0" smtClean="0"/>
              <a:t/>
            </a:r>
            <a:br>
              <a:rPr lang="sl-SI" sz="4000" dirty="0" smtClean="0"/>
            </a:br>
            <a:r>
              <a:rPr lang="sl-SI" sz="4000" dirty="0"/>
              <a:t/>
            </a:r>
            <a:br>
              <a:rPr lang="sl-SI" sz="4000" dirty="0"/>
            </a:br>
            <a:r>
              <a:rPr lang="sl-SI" sz="4000" dirty="0" smtClean="0">
                <a:solidFill>
                  <a:schemeClr val="tx1"/>
                </a:solidFill>
              </a:rPr>
              <a:t/>
            </a:r>
            <a:br>
              <a:rPr lang="sl-SI" sz="4000" dirty="0" smtClean="0">
                <a:solidFill>
                  <a:schemeClr val="tx1"/>
                </a:solidFill>
              </a:rPr>
            </a:br>
            <a:r>
              <a:rPr lang="sl-SI" sz="4000" dirty="0" smtClean="0">
                <a:solidFill>
                  <a:schemeClr val="tx1"/>
                </a:solidFill>
              </a:rPr>
              <a:t/>
            </a:r>
            <a:br>
              <a:rPr lang="sl-SI" sz="4000" dirty="0" smtClean="0">
                <a:solidFill>
                  <a:schemeClr val="tx1"/>
                </a:solidFill>
              </a:rPr>
            </a:br>
            <a:r>
              <a:rPr lang="en-US" dirty="0" smtClean="0"/>
              <a:t>Improving Quality Of Life With Corneal Collagen Cross-linking In A Patient With </a:t>
            </a:r>
            <a:r>
              <a:rPr lang="en-US" dirty="0" err="1" smtClean="0"/>
              <a:t>Bullous</a:t>
            </a:r>
            <a:r>
              <a:rPr lang="en-US" dirty="0" smtClean="0"/>
              <a:t> </a:t>
            </a:r>
            <a:r>
              <a:rPr lang="en-US" dirty="0" err="1" smtClean="0"/>
              <a:t>Keratopathy</a:t>
            </a:r>
            <a:r>
              <a:rPr lang="en-US" dirty="0" smtClean="0"/>
              <a:t> </a:t>
            </a:r>
            <a:r>
              <a:rPr lang="sl-SI" sz="4000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sl-SI" sz="4000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sl-SI" sz="2700" dirty="0" smtClean="0">
                <a:solidFill>
                  <a:schemeClr val="tx2">
                    <a:lumMod val="50000"/>
                  </a:schemeClr>
                </a:solidFill>
              </a:rPr>
              <a:t>A </a:t>
            </a:r>
            <a:r>
              <a:rPr lang="en-US" sz="2700" dirty="0" smtClean="0">
                <a:solidFill>
                  <a:schemeClr val="tx2">
                    <a:lumMod val="50000"/>
                  </a:schemeClr>
                </a:solidFill>
              </a:rPr>
              <a:t>case </a:t>
            </a:r>
            <a:r>
              <a:rPr lang="en-US" sz="2700" dirty="0">
                <a:solidFill>
                  <a:schemeClr val="tx2">
                    <a:lumMod val="50000"/>
                  </a:schemeClr>
                </a:solidFill>
              </a:rPr>
              <a:t>report </a:t>
            </a:r>
            <a:r>
              <a:rPr lang="sl-SI" sz="2800" dirty="0" smtClean="0"/>
              <a:t/>
            </a:r>
            <a:br>
              <a:rPr lang="sl-SI" sz="2800" dirty="0" smtClean="0"/>
            </a:br>
            <a:r>
              <a:rPr lang="en-GB" altLang="zh-CN" sz="2000" i="1" dirty="0">
                <a:solidFill>
                  <a:schemeClr val="accent2"/>
                </a:solidFill>
                <a:ea typeface="宋体" charset="-122"/>
              </a:rPr>
              <a:t/>
            </a:r>
            <a:br>
              <a:rPr lang="en-GB" altLang="zh-CN" sz="2000" i="1" dirty="0">
                <a:solidFill>
                  <a:schemeClr val="accent2"/>
                </a:solidFill>
                <a:ea typeface="宋体" charset="-122"/>
              </a:rPr>
            </a:br>
            <a:r>
              <a:rPr lang="en-US" sz="2000" dirty="0"/>
              <a:t/>
            </a:r>
            <a:br>
              <a:rPr lang="en-US" sz="2000" dirty="0"/>
            </a:br>
            <a:r>
              <a:rPr lang="sl-SI" altLang="zh-CN" sz="2200" dirty="0" smtClean="0">
                <a:solidFill>
                  <a:schemeClr val="accent2"/>
                </a:solidFill>
                <a:ea typeface="宋体" charset="-122"/>
              </a:rPr>
              <a:t>Azra Herceg, Vladimir Pfeifer and </a:t>
            </a:r>
            <a:r>
              <a:rPr lang="en-GB" altLang="zh-CN" sz="2200" dirty="0" err="1">
                <a:solidFill>
                  <a:schemeClr val="accent2"/>
                </a:solidFill>
                <a:ea typeface="宋体" charset="-122"/>
              </a:rPr>
              <a:t>Mirna</a:t>
            </a:r>
            <a:r>
              <a:rPr lang="en-GB" altLang="zh-CN" sz="2200" dirty="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en-GB" altLang="zh-CN" sz="2200" dirty="0" err="1">
                <a:solidFill>
                  <a:schemeClr val="accent2"/>
                </a:solidFill>
                <a:ea typeface="宋体" charset="-122"/>
              </a:rPr>
              <a:t>Štabuc</a:t>
            </a:r>
            <a:r>
              <a:rPr lang="en-GB" altLang="zh-CN" sz="2200" dirty="0">
                <a:solidFill>
                  <a:schemeClr val="accent2"/>
                </a:solidFill>
                <a:ea typeface="宋体" charset="-122"/>
              </a:rPr>
              <a:t> </a:t>
            </a:r>
            <a:r>
              <a:rPr lang="en-GB" altLang="zh-CN" sz="2200" dirty="0" err="1">
                <a:solidFill>
                  <a:schemeClr val="accent2"/>
                </a:solidFill>
                <a:ea typeface="宋体" charset="-122"/>
              </a:rPr>
              <a:t>Šilih</a:t>
            </a:r>
            <a:r>
              <a:rPr lang="sl-SI" altLang="zh-CN" sz="2200" dirty="0" smtClean="0">
                <a:solidFill>
                  <a:schemeClr val="accent2"/>
                </a:solidFill>
                <a:ea typeface="宋体" charset="-122"/>
              </a:rPr>
              <a:t/>
            </a:r>
            <a:br>
              <a:rPr lang="sl-SI" altLang="zh-CN" sz="2200" dirty="0" smtClean="0">
                <a:solidFill>
                  <a:schemeClr val="accent2"/>
                </a:solidFill>
                <a:ea typeface="宋体" charset="-122"/>
              </a:rPr>
            </a:br>
            <a:r>
              <a:rPr lang="en-GB" altLang="zh-CN" sz="2200" i="1" dirty="0" smtClean="0">
                <a:solidFill>
                  <a:schemeClr val="accent2"/>
                </a:solidFill>
                <a:ea typeface="宋体" charset="-122"/>
              </a:rPr>
              <a:t>Eye </a:t>
            </a:r>
            <a:r>
              <a:rPr lang="sl-SI" altLang="zh-CN" sz="2200" i="1" dirty="0" err="1" smtClean="0">
                <a:solidFill>
                  <a:schemeClr val="accent2"/>
                </a:solidFill>
                <a:ea typeface="宋体" charset="-122"/>
              </a:rPr>
              <a:t>Hospital</a:t>
            </a:r>
            <a:r>
              <a:rPr lang="en-GB" altLang="zh-CN" sz="2200" i="1" dirty="0" smtClean="0">
                <a:solidFill>
                  <a:schemeClr val="accent2"/>
                </a:solidFill>
                <a:ea typeface="宋体" charset="-122"/>
              </a:rPr>
              <a:t>, University Medical Centre, Ljubljana, </a:t>
            </a:r>
            <a:r>
              <a:rPr lang="en-GB" altLang="zh-CN" sz="2200" i="1" dirty="0" err="1" smtClean="0">
                <a:solidFill>
                  <a:schemeClr val="accent2"/>
                </a:solidFill>
                <a:ea typeface="宋体" charset="-122"/>
              </a:rPr>
              <a:t>Sloveni</a:t>
            </a:r>
            <a:r>
              <a:rPr lang="sl-SI" altLang="zh-CN" sz="2200" i="1" dirty="0" smtClean="0">
                <a:solidFill>
                  <a:schemeClr val="accent2"/>
                </a:solidFill>
              </a:rPr>
              <a:t>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77178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45"/>
            <a:ext cx="4499992" cy="583574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l"/>
            <a:r>
              <a:rPr lang="sl-SI" dirty="0" smtClean="0">
                <a:solidFill>
                  <a:schemeClr val="tx2">
                    <a:lumMod val="50000"/>
                  </a:schemeClr>
                </a:solidFill>
                <a:ea typeface="宋体" charset="-122"/>
              </a:rPr>
              <a:t>Setting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89552"/>
            <a:ext cx="4248472" cy="4212468"/>
          </a:xfrm>
          <a:solidFill>
            <a:schemeClr val="accent6">
              <a:lumMod val="50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en-US" sz="3200" dirty="0" smtClean="0"/>
              <a:t>57 </a:t>
            </a:r>
            <a:r>
              <a:rPr lang="en-US" sz="3200" dirty="0"/>
              <a:t>years old male patient </a:t>
            </a:r>
            <a:r>
              <a:rPr lang="sl-SI" sz="3200" dirty="0"/>
              <a:t>s</a:t>
            </a:r>
            <a:r>
              <a:rPr lang="sl-SI" sz="3200" dirty="0" smtClean="0"/>
              <a:t>eeking </a:t>
            </a:r>
            <a:r>
              <a:rPr lang="en-US" sz="3200" dirty="0" smtClean="0"/>
              <a:t>alternative </a:t>
            </a:r>
            <a:r>
              <a:rPr lang="en-US" sz="3200" dirty="0"/>
              <a:t>solution to bandage contact lens </a:t>
            </a:r>
            <a:r>
              <a:rPr lang="sl-SI" sz="3200" dirty="0" smtClean="0"/>
              <a:t>since he</a:t>
            </a:r>
            <a:r>
              <a:rPr lang="sl-SI" sz="3200" dirty="0"/>
              <a:t> </a:t>
            </a:r>
            <a:r>
              <a:rPr lang="en-US" sz="3200" dirty="0" smtClean="0"/>
              <a:t>refused </a:t>
            </a:r>
            <a:r>
              <a:rPr lang="en-US" sz="3200" dirty="0"/>
              <a:t>to handle the lens by himself </a:t>
            </a:r>
            <a:endParaRPr lang="sl-SI" sz="3200" dirty="0" smtClean="0"/>
          </a:p>
          <a:p>
            <a:endParaRPr lang="sl-SI" sz="3200" dirty="0"/>
          </a:p>
          <a:p>
            <a:r>
              <a:rPr lang="sl-SI" sz="3200" dirty="0"/>
              <a:t>P</a:t>
            </a:r>
            <a:r>
              <a:rPr lang="en-US" sz="3200" dirty="0" err="1" smtClean="0"/>
              <a:t>enetrating</a:t>
            </a:r>
            <a:r>
              <a:rPr lang="en-US" sz="3200" dirty="0" smtClean="0"/>
              <a:t> </a:t>
            </a:r>
            <a:r>
              <a:rPr lang="en-US" sz="3200" dirty="0"/>
              <a:t>injury to the right eye 35 years </a:t>
            </a:r>
            <a:r>
              <a:rPr lang="en-US" sz="3200" dirty="0" smtClean="0"/>
              <a:t>ago </a:t>
            </a:r>
            <a:endParaRPr lang="sl-SI" sz="3200" dirty="0" smtClean="0"/>
          </a:p>
          <a:p>
            <a:endParaRPr lang="sl-SI" sz="3200" dirty="0" smtClean="0"/>
          </a:p>
          <a:p>
            <a:r>
              <a:rPr lang="sl-SI" sz="3200" dirty="0"/>
              <a:t>V</a:t>
            </a:r>
            <a:r>
              <a:rPr lang="en-US" sz="3200" dirty="0" err="1" smtClean="0"/>
              <a:t>itrectomy</a:t>
            </a:r>
            <a:r>
              <a:rPr lang="en-US" sz="3200" dirty="0" smtClean="0"/>
              <a:t> </a:t>
            </a:r>
            <a:r>
              <a:rPr lang="en-US" sz="3200" dirty="0"/>
              <a:t>in July 2014 due to lens </a:t>
            </a:r>
            <a:r>
              <a:rPr lang="en-US" sz="3200" dirty="0" smtClean="0"/>
              <a:t>luxation</a:t>
            </a:r>
            <a:r>
              <a:rPr lang="sl-SI" sz="3200" dirty="0" smtClean="0"/>
              <a:t> (bullous keratopathy already present before surgery)</a:t>
            </a:r>
          </a:p>
          <a:p>
            <a:endParaRPr lang="sl-SI" sz="3200" dirty="0" smtClean="0"/>
          </a:p>
          <a:p>
            <a:r>
              <a:rPr lang="sl-SI" sz="3200" dirty="0" smtClean="0"/>
              <a:t>B</a:t>
            </a:r>
            <a:r>
              <a:rPr lang="en-US" sz="3200" dirty="0" err="1" smtClean="0"/>
              <a:t>ullous</a:t>
            </a:r>
            <a:r>
              <a:rPr lang="en-US" sz="3200" dirty="0" smtClean="0"/>
              <a:t> </a:t>
            </a:r>
            <a:r>
              <a:rPr lang="en-US" sz="3200" dirty="0"/>
              <a:t>keratopathy </a:t>
            </a:r>
            <a:r>
              <a:rPr lang="en-US" sz="3200" dirty="0" smtClean="0"/>
              <a:t>with </a:t>
            </a:r>
            <a:r>
              <a:rPr lang="en-US" sz="3200" dirty="0"/>
              <a:t>recurrent corneal erosions </a:t>
            </a:r>
            <a:r>
              <a:rPr lang="en-US" sz="3200" dirty="0" smtClean="0">
                <a:latin typeface="Calibri"/>
              </a:rPr>
              <a:t>→</a:t>
            </a:r>
            <a:r>
              <a:rPr lang="en-US" sz="3200" dirty="0" smtClean="0"/>
              <a:t> </a:t>
            </a:r>
            <a:r>
              <a:rPr lang="en-US" sz="3200" dirty="0"/>
              <a:t>severely decreased quality of </a:t>
            </a:r>
            <a:r>
              <a:rPr lang="en-US" sz="3200" dirty="0" smtClean="0"/>
              <a:t>life</a:t>
            </a:r>
            <a:endParaRPr lang="sl-SI" sz="3200" dirty="0" smtClean="0"/>
          </a:p>
          <a:p>
            <a:endParaRPr lang="sl-SI" sz="3200" dirty="0" smtClean="0"/>
          </a:p>
          <a:p>
            <a:r>
              <a:rPr lang="en-US" sz="3200" dirty="0" smtClean="0"/>
              <a:t>BCVA</a:t>
            </a:r>
            <a:r>
              <a:rPr lang="en-US" sz="3200" dirty="0"/>
              <a:t> </a:t>
            </a:r>
            <a:r>
              <a:rPr lang="sl-SI" sz="3200" dirty="0" smtClean="0"/>
              <a:t>before and after surgery:</a:t>
            </a:r>
            <a:r>
              <a:rPr lang="en-US" sz="3200" dirty="0" smtClean="0"/>
              <a:t> </a:t>
            </a:r>
            <a:r>
              <a:rPr lang="en-US" sz="3200" dirty="0"/>
              <a:t>hand </a:t>
            </a:r>
            <a:r>
              <a:rPr lang="en-US" sz="3200" dirty="0" smtClean="0"/>
              <a:t>movement</a:t>
            </a:r>
            <a:r>
              <a:rPr lang="en-US" sz="3200" dirty="0"/>
              <a:t> </a:t>
            </a:r>
            <a:endParaRPr lang="sl-SI" sz="3200" dirty="0" smtClean="0"/>
          </a:p>
          <a:p>
            <a:endParaRPr lang="sl-SI" sz="3200" dirty="0" smtClean="0"/>
          </a:p>
          <a:p>
            <a:r>
              <a:rPr lang="sl-SI" sz="3200" dirty="0" smtClean="0"/>
              <a:t>Not a candidate for corneal transplantation due to severe retinal atrophiy discovered during VR surgery</a:t>
            </a:r>
          </a:p>
          <a:p>
            <a:pPr marL="0" indent="0">
              <a:buNone/>
            </a:pPr>
            <a:endParaRPr lang="sl-SI" sz="3200" dirty="0" smtClean="0"/>
          </a:p>
          <a:p>
            <a:endParaRPr lang="en-US" sz="3200" dirty="0"/>
          </a:p>
          <a:p>
            <a:endParaRPr lang="sl-SI" altLang="en-US" sz="2900" dirty="0" smtClean="0">
              <a:solidFill>
                <a:schemeClr val="bg2">
                  <a:lumMod val="90000"/>
                  <a:lumOff val="10000"/>
                </a:schemeClr>
              </a:solidFill>
              <a:latin typeface="+mj-lt"/>
              <a:ea typeface="宋体" charset="-122"/>
            </a:endParaRPr>
          </a:p>
          <a:p>
            <a:pPr algn="just"/>
            <a:endParaRPr lang="sl-SI" altLang="en-US" sz="2800" dirty="0" smtClean="0">
              <a:ea typeface="宋体" charset="-122"/>
            </a:endParaRPr>
          </a:p>
          <a:p>
            <a:pPr algn="just"/>
            <a:endParaRPr lang="en-GB" altLang="en-US" sz="2800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6967" y="199768"/>
            <a:ext cx="4188091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sl-SI" dirty="0" smtClean="0">
                <a:solidFill>
                  <a:schemeClr val="bg1"/>
                </a:solidFill>
              </a:rPr>
              <a:t>Right Eye before CXL: CCT 1000 µm, VAS 6</a:t>
            </a:r>
            <a:endParaRPr lang="sl-SI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232" r="18836" b="50000"/>
          <a:stretch/>
        </p:blipFill>
        <p:spPr bwMode="auto">
          <a:xfrm>
            <a:off x="4756968" y="3919315"/>
            <a:ext cx="4198189" cy="94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886" t="7632" r="20443" b="20150"/>
          <a:stretch/>
        </p:blipFill>
        <p:spPr bwMode="auto">
          <a:xfrm>
            <a:off x="6776400" y="578248"/>
            <a:ext cx="2168618" cy="169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860" t="5757" r="2890" b="8515"/>
          <a:stretch/>
        </p:blipFill>
        <p:spPr bwMode="auto">
          <a:xfrm>
            <a:off x="4756968" y="569100"/>
            <a:ext cx="2058515" cy="170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119" t="21910" r="16240" b="14174"/>
          <a:stretch/>
        </p:blipFill>
        <p:spPr bwMode="auto">
          <a:xfrm>
            <a:off x="4756968" y="2273833"/>
            <a:ext cx="2218908" cy="164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764" t="8752" r="5227" b="6201"/>
          <a:stretch/>
        </p:blipFill>
        <p:spPr bwMode="auto">
          <a:xfrm>
            <a:off x="6947167" y="2273834"/>
            <a:ext cx="1996755" cy="164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605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139952" cy="648072"/>
          </a:xfrm>
          <a:solidFill>
            <a:schemeClr val="accent2"/>
          </a:solidFill>
        </p:spPr>
        <p:txBody>
          <a:bodyPr/>
          <a:lstStyle/>
          <a:p>
            <a:pPr algn="l"/>
            <a:r>
              <a:rPr lang="sl-SI" dirty="0" smtClean="0">
                <a:solidFill>
                  <a:schemeClr val="tx2">
                    <a:lumMod val="50000"/>
                  </a:schemeClr>
                </a:solidFill>
                <a:ea typeface="宋体" charset="-122"/>
              </a:rPr>
              <a:t>Method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843558"/>
            <a:ext cx="3898776" cy="4116542"/>
          </a:xfrm>
          <a:solidFill>
            <a:schemeClr val="accent6">
              <a:lumMod val="5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sl-SI" dirty="0"/>
              <a:t>C</a:t>
            </a:r>
            <a:r>
              <a:rPr lang="en-US" dirty="0" err="1" smtClean="0"/>
              <a:t>orneal</a:t>
            </a:r>
            <a:r>
              <a:rPr lang="en-US" dirty="0" smtClean="0"/>
              <a:t> </a:t>
            </a:r>
            <a:r>
              <a:rPr lang="en-US" dirty="0"/>
              <a:t>collagen </a:t>
            </a:r>
            <a:r>
              <a:rPr lang="en-US" dirty="0" smtClean="0"/>
              <a:t>cross-linking</a:t>
            </a:r>
            <a:r>
              <a:rPr lang="sl-SI" dirty="0" smtClean="0"/>
              <a:t>:</a:t>
            </a:r>
            <a:r>
              <a:rPr lang="en-US" dirty="0" smtClean="0"/>
              <a:t> right </a:t>
            </a:r>
            <a:r>
              <a:rPr lang="en-US" dirty="0"/>
              <a:t>eye </a:t>
            </a:r>
            <a:r>
              <a:rPr lang="sl-SI" dirty="0" smtClean="0"/>
              <a:t>in </a:t>
            </a:r>
            <a:r>
              <a:rPr lang="en-US" dirty="0" smtClean="0"/>
              <a:t>December </a:t>
            </a:r>
            <a:r>
              <a:rPr lang="en-US" dirty="0"/>
              <a:t>2014 </a:t>
            </a:r>
            <a:endParaRPr lang="sl-SI" dirty="0" smtClean="0"/>
          </a:p>
          <a:p>
            <a:pPr marL="0" indent="0">
              <a:buNone/>
            </a:pPr>
            <a:endParaRPr lang="sl-SI" dirty="0" smtClean="0"/>
          </a:p>
          <a:p>
            <a:r>
              <a:rPr lang="sl-SI" dirty="0"/>
              <a:t>S</a:t>
            </a:r>
            <a:r>
              <a:rPr lang="en-US" dirty="0" err="1" smtClean="0"/>
              <a:t>tandard</a:t>
            </a:r>
            <a:r>
              <a:rPr lang="en-US" dirty="0" smtClean="0"/>
              <a:t> </a:t>
            </a:r>
            <a:r>
              <a:rPr lang="sl-SI" dirty="0" smtClean="0"/>
              <a:t>CXL</a:t>
            </a:r>
            <a:r>
              <a:rPr lang="en-US" dirty="0" smtClean="0"/>
              <a:t> therapy</a:t>
            </a:r>
            <a:r>
              <a:rPr lang="sl-SI" dirty="0" smtClean="0"/>
              <a:t>:</a:t>
            </a:r>
            <a:r>
              <a:rPr lang="en-US" dirty="0" smtClean="0"/>
              <a:t> </a:t>
            </a:r>
            <a:r>
              <a:rPr lang="en-US" dirty="0"/>
              <a:t>UVA of irradiance 3 W/cm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de-epithelialized surface of </a:t>
            </a:r>
            <a:r>
              <a:rPr lang="sl-SI" dirty="0" smtClean="0"/>
              <a:t>0,1% </a:t>
            </a:r>
            <a:r>
              <a:rPr lang="en-US" dirty="0" smtClean="0"/>
              <a:t>riboflavin </a:t>
            </a:r>
            <a:r>
              <a:rPr lang="en-US" dirty="0"/>
              <a:t>soaked cornea for 30 </a:t>
            </a:r>
            <a:r>
              <a:rPr lang="en-US" dirty="0" smtClean="0"/>
              <a:t>minutes</a:t>
            </a:r>
            <a:endParaRPr lang="sl-SI" dirty="0" smtClean="0"/>
          </a:p>
          <a:p>
            <a:endParaRPr lang="en-US" dirty="0"/>
          </a:p>
          <a:p>
            <a:r>
              <a:rPr lang="en-US" dirty="0"/>
              <a:t>After the procedure we regularly followed the patient in our unit performing anterior segment </a:t>
            </a:r>
            <a:r>
              <a:rPr lang="en-US" dirty="0" smtClean="0"/>
              <a:t>OCT</a:t>
            </a:r>
            <a:r>
              <a:rPr lang="sl-SI" dirty="0" smtClean="0"/>
              <a:t>, </a:t>
            </a:r>
            <a:r>
              <a:rPr lang="en-US" dirty="0" smtClean="0"/>
              <a:t>photo documentation</a:t>
            </a:r>
            <a:r>
              <a:rPr lang="sl-SI" dirty="0" smtClean="0"/>
              <a:t> and assesed the pain score with VAS</a:t>
            </a:r>
            <a:endParaRPr lang="en-GB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08" t="6003" r="11528" b="15941"/>
          <a:stretch/>
        </p:blipFill>
        <p:spPr bwMode="auto">
          <a:xfrm>
            <a:off x="4524204" y="411510"/>
            <a:ext cx="1567403" cy="120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339" t="9064" r="14107" b="15654"/>
          <a:stretch/>
        </p:blipFill>
        <p:spPr bwMode="auto">
          <a:xfrm>
            <a:off x="4529141" y="1905071"/>
            <a:ext cx="1498962" cy="116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426" t="5130" r="30410" b="42105"/>
          <a:stretch/>
        </p:blipFill>
        <p:spPr bwMode="auto">
          <a:xfrm>
            <a:off x="6028104" y="1887920"/>
            <a:ext cx="2910156" cy="118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524204" y="3071583"/>
            <a:ext cx="4414056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sl-SI" sz="1400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sl-SI" sz="1400" dirty="0" smtClean="0">
                <a:solidFill>
                  <a:schemeClr val="bg1">
                    <a:lumMod val="95000"/>
                  </a:schemeClr>
                </a:solidFill>
              </a:rPr>
              <a:t> months after </a:t>
            </a:r>
            <a:r>
              <a:rPr lang="sl-SI" sz="1400" dirty="0">
                <a:solidFill>
                  <a:schemeClr val="bg1">
                    <a:lumMod val="95000"/>
                  </a:schemeClr>
                </a:solidFill>
              </a:rPr>
              <a:t>CXL: CCT 817 </a:t>
            </a:r>
            <a:r>
              <a:rPr lang="sl-SI" sz="1400" dirty="0">
                <a:solidFill>
                  <a:schemeClr val="bg1"/>
                </a:solidFill>
              </a:rPr>
              <a:t>µm, VAS 0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125" t="18203" r="23164" b="28515"/>
          <a:stretch/>
        </p:blipFill>
        <p:spPr bwMode="auto">
          <a:xfrm>
            <a:off x="4529141" y="3386216"/>
            <a:ext cx="1550829" cy="1410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 descr="C:\Users\Azra\AppData\Local\Temp\ŠTABEJ 9.4.15 c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3324" t="1304" r="29506" b="41999"/>
          <a:stretch/>
        </p:blipFill>
        <p:spPr bwMode="auto">
          <a:xfrm>
            <a:off x="6028104" y="3379360"/>
            <a:ext cx="2910156" cy="14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524" t="-2020" r="21290" b="47283"/>
          <a:stretch/>
        </p:blipFill>
        <p:spPr bwMode="auto">
          <a:xfrm>
            <a:off x="6079970" y="377340"/>
            <a:ext cx="2858290" cy="121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24204" y="154836"/>
            <a:ext cx="441405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solidFill>
                  <a:schemeClr val="bg1">
                    <a:lumMod val="95000"/>
                  </a:schemeClr>
                </a:solidFill>
              </a:rPr>
              <a:t>1 day after CXL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4204" y="1597294"/>
            <a:ext cx="441405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sl-SI" sz="1400" dirty="0" smtClean="0">
                <a:solidFill>
                  <a:schemeClr val="bg1">
                    <a:lumMod val="95000"/>
                  </a:schemeClr>
                </a:solidFill>
              </a:rPr>
              <a:t>1 month after CXL: CCT 817 </a:t>
            </a:r>
            <a:r>
              <a:rPr lang="sl-SI" sz="1400" dirty="0" smtClean="0">
                <a:solidFill>
                  <a:schemeClr val="bg1"/>
                </a:solidFill>
              </a:rPr>
              <a:t>µm, VAS 0</a:t>
            </a:r>
            <a:endParaRPr lang="sl-SI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90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605" t="15734" r="23962" b="29172"/>
          <a:stretch/>
        </p:blipFill>
        <p:spPr bwMode="auto">
          <a:xfrm>
            <a:off x="4572000" y="445399"/>
            <a:ext cx="2207028" cy="167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492" t="10161" r="20937" b="21296"/>
          <a:stretch/>
        </p:blipFill>
        <p:spPr bwMode="auto">
          <a:xfrm>
            <a:off x="6779028" y="462529"/>
            <a:ext cx="2202032" cy="165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" y="0"/>
            <a:ext cx="4279562" cy="63758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l"/>
            <a:r>
              <a:rPr lang="sl-SI" b="1" dirty="0" smtClean="0">
                <a:solidFill>
                  <a:schemeClr val="tx2">
                    <a:lumMod val="50000"/>
                  </a:schemeClr>
                </a:solidFill>
              </a:rPr>
              <a:t>Results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789553"/>
            <a:ext cx="4038600" cy="4182417"/>
          </a:xfrm>
          <a:solidFill>
            <a:schemeClr val="accent6">
              <a:lumMod val="5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sl-SI" dirty="0" smtClean="0"/>
              <a:t>P</a:t>
            </a:r>
            <a:r>
              <a:rPr lang="en-US" dirty="0" err="1" smtClean="0"/>
              <a:t>atient</a:t>
            </a:r>
            <a:r>
              <a:rPr lang="en-US" dirty="0" smtClean="0"/>
              <a:t> </a:t>
            </a:r>
            <a:r>
              <a:rPr lang="en-US" dirty="0"/>
              <a:t>reported alleviation of pain and </a:t>
            </a:r>
            <a:r>
              <a:rPr lang="en-US" dirty="0" smtClean="0"/>
              <a:t>tearing</a:t>
            </a:r>
            <a:r>
              <a:rPr lang="sl-SI" dirty="0" smtClean="0"/>
              <a:t> for almost 8 months (max at 1 month), symptoms reccured at 8 months post CXL following an episode of acute conjunctivitis </a:t>
            </a:r>
          </a:p>
          <a:p>
            <a:endParaRPr lang="sl-SI" dirty="0" smtClean="0"/>
          </a:p>
          <a:p>
            <a:pPr marL="0" indent="0">
              <a:buNone/>
            </a:pPr>
            <a:r>
              <a:rPr lang="sl-SI" dirty="0" smtClean="0"/>
              <a:t>We noticed:</a:t>
            </a:r>
          </a:p>
          <a:p>
            <a:r>
              <a:rPr lang="en-US" dirty="0" smtClean="0"/>
              <a:t>decrease </a:t>
            </a:r>
            <a:r>
              <a:rPr lang="en-US" dirty="0"/>
              <a:t>of overall corneal </a:t>
            </a:r>
            <a:r>
              <a:rPr lang="en-US" dirty="0" smtClean="0"/>
              <a:t>haze</a:t>
            </a:r>
            <a:r>
              <a:rPr lang="sl-SI" dirty="0" smtClean="0"/>
              <a:t> (max at 1 month, reccurence after 6 months</a:t>
            </a:r>
            <a:r>
              <a:rPr lang="en-US" dirty="0" smtClean="0"/>
              <a:t> </a:t>
            </a:r>
            <a:endParaRPr lang="sl-SI" dirty="0" smtClean="0"/>
          </a:p>
          <a:p>
            <a:r>
              <a:rPr lang="en-US" dirty="0" smtClean="0"/>
              <a:t>slight </a:t>
            </a:r>
            <a:r>
              <a:rPr lang="en-US" dirty="0"/>
              <a:t>decrease of edema </a:t>
            </a:r>
            <a:r>
              <a:rPr lang="sl-SI" dirty="0" smtClean="0"/>
              <a:t>(throughout follow-up period)</a:t>
            </a:r>
          </a:p>
          <a:p>
            <a:r>
              <a:rPr lang="en-US" dirty="0" smtClean="0"/>
              <a:t>decrease and</a:t>
            </a:r>
            <a:r>
              <a:rPr lang="sl-SI" dirty="0" smtClean="0"/>
              <a:t> </a:t>
            </a:r>
            <a:r>
              <a:rPr lang="en-US" dirty="0" smtClean="0"/>
              <a:t>disappearance </a:t>
            </a:r>
            <a:r>
              <a:rPr lang="en-US" dirty="0"/>
              <a:t>of bullous </a:t>
            </a:r>
            <a:r>
              <a:rPr lang="en-US" dirty="0" smtClean="0"/>
              <a:t>changes</a:t>
            </a:r>
            <a:r>
              <a:rPr lang="sl-SI" dirty="0" smtClean="0"/>
              <a:t> for 8 months with eventual reccurence</a:t>
            </a:r>
          </a:p>
          <a:p>
            <a:endParaRPr lang="sl-SI" dirty="0" smtClean="0"/>
          </a:p>
          <a:p>
            <a:r>
              <a:rPr lang="en-US" dirty="0" smtClean="0"/>
              <a:t>BCVA remain</a:t>
            </a:r>
            <a:r>
              <a:rPr lang="sl-SI" dirty="0" smtClean="0"/>
              <a:t>s</a:t>
            </a:r>
            <a:r>
              <a:rPr lang="en-US" dirty="0" smtClean="0"/>
              <a:t> </a:t>
            </a:r>
            <a:r>
              <a:rPr lang="en-US" dirty="0"/>
              <a:t>hand </a:t>
            </a:r>
            <a:r>
              <a:rPr lang="en-US" dirty="0" smtClean="0"/>
              <a:t>movement</a:t>
            </a:r>
            <a:endParaRPr lang="sl-SI" dirty="0" smtClean="0"/>
          </a:p>
          <a:p>
            <a:endParaRPr lang="sl-SI" dirty="0" smtClean="0"/>
          </a:p>
          <a:p>
            <a:r>
              <a:rPr lang="en-US" dirty="0" smtClean="0"/>
              <a:t>Patient</a:t>
            </a:r>
            <a:r>
              <a:rPr lang="sl-SI" dirty="0" smtClean="0"/>
              <a:t> </a:t>
            </a:r>
            <a:r>
              <a:rPr lang="en-US" dirty="0" smtClean="0"/>
              <a:t>report</a:t>
            </a:r>
            <a:r>
              <a:rPr lang="sl-SI" dirty="0" smtClean="0"/>
              <a:t>ed </a:t>
            </a:r>
            <a:r>
              <a:rPr lang="en-US" dirty="0" smtClean="0"/>
              <a:t>marked </a:t>
            </a:r>
            <a:r>
              <a:rPr lang="en-US" dirty="0"/>
              <a:t>increase in quality of </a:t>
            </a:r>
            <a:r>
              <a:rPr lang="en-US" dirty="0" smtClean="0"/>
              <a:t>life</a:t>
            </a:r>
            <a:r>
              <a:rPr lang="sl-SI" dirty="0" smtClean="0"/>
              <a:t> lasting for almost 8 months while he was completely pain-free</a:t>
            </a:r>
          </a:p>
          <a:p>
            <a:endParaRPr lang="en-US" dirty="0"/>
          </a:p>
        </p:txBody>
      </p:sp>
      <p:pic>
        <p:nvPicPr>
          <p:cNvPr id="8" name="Picture 11" descr="STIBRIC100206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49664" y="22265658"/>
            <a:ext cx="3019332" cy="18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3079" t="4124" r="18562" b="57982"/>
          <a:stretch/>
        </p:blipFill>
        <p:spPr bwMode="auto">
          <a:xfrm>
            <a:off x="4572000" y="2117224"/>
            <a:ext cx="4414056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2000" y="154752"/>
            <a:ext cx="441405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sl-SI" sz="140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sl-SI" sz="1400" dirty="0" smtClean="0">
                <a:solidFill>
                  <a:schemeClr val="bg1">
                    <a:lumMod val="95000"/>
                  </a:schemeClr>
                </a:solidFill>
              </a:rPr>
              <a:t> months after </a:t>
            </a:r>
            <a:r>
              <a:rPr lang="sl-SI" sz="1400" dirty="0">
                <a:solidFill>
                  <a:schemeClr val="bg1">
                    <a:lumMod val="95000"/>
                  </a:schemeClr>
                </a:solidFill>
              </a:rPr>
              <a:t>CXL: CCT </a:t>
            </a:r>
            <a:r>
              <a:rPr lang="sl-SI" sz="1400" dirty="0" smtClean="0">
                <a:solidFill>
                  <a:schemeClr val="bg1">
                    <a:lumMod val="95000"/>
                  </a:schemeClr>
                </a:solidFill>
              </a:rPr>
              <a:t>762 </a:t>
            </a:r>
            <a:r>
              <a:rPr lang="sl-SI" sz="1400" dirty="0">
                <a:solidFill>
                  <a:schemeClr val="bg1"/>
                </a:solidFill>
              </a:rPr>
              <a:t>µm, VAS </a:t>
            </a:r>
            <a:r>
              <a:rPr lang="sl-SI" sz="1400" dirty="0" smtClean="0">
                <a:solidFill>
                  <a:schemeClr val="bg1"/>
                </a:solidFill>
              </a:rPr>
              <a:t>0</a:t>
            </a:r>
            <a:endParaRPr lang="sl-SI" sz="1400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57" t="6749" r="12617" b="10703"/>
          <a:stretch/>
        </p:blipFill>
        <p:spPr bwMode="auto">
          <a:xfrm>
            <a:off x="4572000" y="3291831"/>
            <a:ext cx="1872208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806" r="37325" b="19061"/>
          <a:stretch/>
        </p:blipFill>
        <p:spPr bwMode="auto">
          <a:xfrm>
            <a:off x="6300192" y="3291830"/>
            <a:ext cx="2688582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0" y="2940185"/>
            <a:ext cx="4414056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sl-SI" sz="1000" dirty="0">
                <a:solidFill>
                  <a:schemeClr val="bg1">
                    <a:lumMod val="95000"/>
                  </a:schemeClr>
                </a:solidFill>
              </a:rPr>
              <a:t>8</a:t>
            </a:r>
            <a:r>
              <a:rPr lang="sl-SI" sz="1000" dirty="0" smtClean="0">
                <a:solidFill>
                  <a:schemeClr val="bg1">
                    <a:lumMod val="95000"/>
                  </a:schemeClr>
                </a:solidFill>
              </a:rPr>
              <a:t> months after </a:t>
            </a:r>
            <a:r>
              <a:rPr lang="sl-SI" sz="1000" dirty="0">
                <a:solidFill>
                  <a:schemeClr val="bg1">
                    <a:lumMod val="95000"/>
                  </a:schemeClr>
                </a:solidFill>
              </a:rPr>
              <a:t>CXL: CCT </a:t>
            </a:r>
            <a:r>
              <a:rPr lang="sl-SI" sz="1000" dirty="0" smtClean="0">
                <a:solidFill>
                  <a:schemeClr val="bg1">
                    <a:lumMod val="95000"/>
                  </a:schemeClr>
                </a:solidFill>
              </a:rPr>
              <a:t>860 </a:t>
            </a:r>
            <a:r>
              <a:rPr lang="sl-SI" sz="1000" dirty="0">
                <a:solidFill>
                  <a:schemeClr val="bg1"/>
                </a:solidFill>
              </a:rPr>
              <a:t>µm, VAS </a:t>
            </a:r>
            <a:r>
              <a:rPr lang="sl-SI" sz="1000" dirty="0" smtClean="0">
                <a:solidFill>
                  <a:schemeClr val="bg1"/>
                </a:solidFill>
              </a:rPr>
              <a:t>4-5, recurrence of bullous </a:t>
            </a:r>
            <a:r>
              <a:rPr lang="sl-SI" sz="1000" dirty="0" err="1" smtClean="0">
                <a:solidFill>
                  <a:schemeClr val="bg1"/>
                </a:solidFill>
              </a:rPr>
              <a:t>changes</a:t>
            </a:r>
            <a:r>
              <a:rPr lang="sl-SI" sz="1000" dirty="0" smtClean="0">
                <a:solidFill>
                  <a:schemeClr val="bg1"/>
                </a:solidFill>
              </a:rPr>
              <a:t>!!!</a:t>
            </a:r>
            <a:endParaRPr lang="sl-SI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10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032" y="195486"/>
            <a:ext cx="4038600" cy="2592288"/>
          </a:xfrm>
          <a:solidFill>
            <a:schemeClr val="accent2"/>
          </a:solidFill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sl-SI" altLang="en-US" sz="5000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Conclusions</a:t>
            </a:r>
            <a:endParaRPr lang="sl-SI" altLang="en-US" sz="5000" b="1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sl-SI" altLang="en-US" sz="5000" b="1" dirty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r>
              <a:rPr lang="en-US" sz="3400" dirty="0"/>
              <a:t>We believe cross-linking is promising as an adjunctive treatment for symptomatic patients with bullous keratopathy </a:t>
            </a:r>
            <a:r>
              <a:rPr lang="en-US" sz="3400" dirty="0" smtClean="0"/>
              <a:t>especially</a:t>
            </a:r>
            <a:r>
              <a:rPr lang="sl-SI" sz="3400" dirty="0" smtClean="0"/>
              <a:t> in</a:t>
            </a:r>
            <a:r>
              <a:rPr lang="en-US" sz="3400" dirty="0" smtClean="0"/>
              <a:t> </a:t>
            </a:r>
            <a:r>
              <a:rPr lang="en-US" sz="3400" dirty="0"/>
              <a:t>those who are awaiting </a:t>
            </a:r>
            <a:r>
              <a:rPr lang="en-US" sz="3400" dirty="0" err="1" smtClean="0"/>
              <a:t>keratoplasty</a:t>
            </a:r>
            <a:endParaRPr lang="sl-SI" sz="3400" dirty="0" smtClean="0"/>
          </a:p>
          <a:p>
            <a:endParaRPr lang="sl-SI" sz="3400" dirty="0"/>
          </a:p>
          <a:p>
            <a:r>
              <a:rPr lang="sl-SI" sz="3400" dirty="0" smtClean="0"/>
              <a:t>In accordance with available literature we conclude that the beneficial effect seems to be transient</a:t>
            </a:r>
          </a:p>
          <a:p>
            <a:endParaRPr lang="sl-SI" sz="3400" dirty="0" smtClean="0"/>
          </a:p>
          <a:p>
            <a:r>
              <a:rPr lang="sl-SI" sz="3400" dirty="0" smtClean="0"/>
              <a:t>However in</a:t>
            </a:r>
            <a:r>
              <a:rPr lang="en-US" sz="3400" dirty="0" smtClean="0"/>
              <a:t> </a:t>
            </a:r>
            <a:r>
              <a:rPr lang="en-US" sz="3400" dirty="0"/>
              <a:t>our </a:t>
            </a:r>
            <a:r>
              <a:rPr lang="sl-SI" sz="3400" dirty="0" smtClean="0"/>
              <a:t>case</a:t>
            </a:r>
            <a:r>
              <a:rPr lang="en-US" sz="3400" dirty="0" smtClean="0"/>
              <a:t> </a:t>
            </a:r>
            <a:r>
              <a:rPr lang="en-US" sz="3400" dirty="0"/>
              <a:t>it significantly increased patient's reported quality of </a:t>
            </a:r>
            <a:r>
              <a:rPr lang="en-US" sz="3400" dirty="0" smtClean="0"/>
              <a:t>life</a:t>
            </a:r>
            <a:r>
              <a:rPr lang="sl-SI" sz="3400" dirty="0" smtClean="0"/>
              <a:t> for 8 months</a:t>
            </a:r>
            <a:endParaRPr lang="en-US" sz="3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20" y="229888"/>
            <a:ext cx="4326632" cy="4718126"/>
          </a:xfrm>
          <a:solidFill>
            <a:schemeClr val="accent6">
              <a:lumMod val="50000"/>
            </a:schemeClr>
          </a:solidFill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sl-SI" altLang="en-US" sz="51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Discussion</a:t>
            </a:r>
          </a:p>
          <a:p>
            <a:endParaRPr lang="en-US" altLang="en-US" dirty="0"/>
          </a:p>
          <a:p>
            <a:r>
              <a:rPr lang="sl-SI" sz="3700" dirty="0" err="1" smtClean="0"/>
              <a:t>According</a:t>
            </a:r>
            <a:r>
              <a:rPr lang="sl-SI" sz="3700" dirty="0" smtClean="0"/>
              <a:t> to </a:t>
            </a:r>
            <a:r>
              <a:rPr lang="sl-SI" sz="3700" dirty="0" err="1" smtClean="0"/>
              <a:t>available</a:t>
            </a:r>
            <a:r>
              <a:rPr lang="sl-SI" sz="3700" dirty="0" smtClean="0"/>
              <a:t> literature CXL </a:t>
            </a:r>
            <a:r>
              <a:rPr lang="sl-SI" sz="3700" dirty="0" err="1" smtClean="0"/>
              <a:t>with</a:t>
            </a:r>
            <a:r>
              <a:rPr lang="sl-SI" sz="3700" dirty="0" smtClean="0"/>
              <a:t> riboflavin 0,1% </a:t>
            </a:r>
            <a:r>
              <a:rPr lang="sl-SI" sz="3700" dirty="0" err="1" smtClean="0"/>
              <a:t>and</a:t>
            </a:r>
            <a:r>
              <a:rPr lang="sl-SI" sz="3700" dirty="0" smtClean="0"/>
              <a:t> UVA </a:t>
            </a:r>
            <a:r>
              <a:rPr lang="sl-SI" sz="3700" dirty="0" err="1" smtClean="0"/>
              <a:t>can</a:t>
            </a:r>
            <a:r>
              <a:rPr lang="sl-SI" sz="3700" dirty="0" smtClean="0"/>
              <a:t> </a:t>
            </a:r>
            <a:r>
              <a:rPr lang="sl-SI" sz="3700" dirty="0" err="1" smtClean="0"/>
              <a:t>strenghten</a:t>
            </a:r>
            <a:r>
              <a:rPr lang="sl-SI" sz="3700" dirty="0" smtClean="0"/>
              <a:t> </a:t>
            </a:r>
            <a:r>
              <a:rPr lang="sl-SI" sz="3700" dirty="0" err="1" smtClean="0"/>
              <a:t>interfiber</a:t>
            </a:r>
            <a:r>
              <a:rPr lang="sl-SI" sz="3700" dirty="0" smtClean="0"/>
              <a:t> </a:t>
            </a:r>
            <a:r>
              <a:rPr lang="sl-SI" sz="3700" dirty="0" err="1" smtClean="0"/>
              <a:t>attachments</a:t>
            </a:r>
            <a:r>
              <a:rPr lang="sl-SI" sz="3700" dirty="0" smtClean="0"/>
              <a:t>, </a:t>
            </a:r>
            <a:r>
              <a:rPr lang="sl-SI" sz="3700" dirty="0" err="1" smtClean="0"/>
              <a:t>reducing</a:t>
            </a:r>
            <a:r>
              <a:rPr lang="sl-SI" sz="3700" dirty="0" smtClean="0"/>
              <a:t> </a:t>
            </a:r>
            <a:r>
              <a:rPr lang="sl-SI" sz="3700" dirty="0" err="1" smtClean="0"/>
              <a:t>the</a:t>
            </a:r>
            <a:r>
              <a:rPr lang="sl-SI" sz="3700" dirty="0" smtClean="0"/>
              <a:t> </a:t>
            </a:r>
            <a:r>
              <a:rPr lang="sl-SI" sz="3700" dirty="0" err="1" smtClean="0"/>
              <a:t>potential</a:t>
            </a:r>
            <a:r>
              <a:rPr lang="sl-SI" sz="3700" dirty="0" smtClean="0"/>
              <a:t> </a:t>
            </a:r>
            <a:r>
              <a:rPr lang="sl-SI" sz="3700" dirty="0" err="1" smtClean="0"/>
              <a:t>space</a:t>
            </a:r>
            <a:r>
              <a:rPr lang="sl-SI" sz="3700" dirty="0" smtClean="0"/>
              <a:t> </a:t>
            </a:r>
            <a:r>
              <a:rPr lang="sl-SI" sz="3700" dirty="0" err="1" smtClean="0"/>
              <a:t>for</a:t>
            </a:r>
            <a:r>
              <a:rPr lang="sl-SI" sz="3700" dirty="0" smtClean="0"/>
              <a:t> </a:t>
            </a:r>
            <a:r>
              <a:rPr lang="sl-SI" sz="3700" dirty="0" err="1" smtClean="0"/>
              <a:t>fluid</a:t>
            </a:r>
            <a:r>
              <a:rPr lang="sl-SI" sz="3700" dirty="0" smtClean="0"/>
              <a:t> </a:t>
            </a:r>
            <a:r>
              <a:rPr lang="sl-SI" sz="3700" dirty="0" err="1" smtClean="0"/>
              <a:t>accumulation</a:t>
            </a:r>
            <a:r>
              <a:rPr lang="sl-SI" sz="3700" dirty="0" smtClean="0"/>
              <a:t> in </a:t>
            </a:r>
            <a:r>
              <a:rPr lang="sl-SI" sz="3700" dirty="0" err="1" smtClean="0"/>
              <a:t>edematous</a:t>
            </a:r>
            <a:r>
              <a:rPr lang="sl-SI" sz="3700" dirty="0" smtClean="0"/>
              <a:t> </a:t>
            </a:r>
            <a:r>
              <a:rPr lang="sl-SI" sz="3700" dirty="0" err="1" smtClean="0"/>
              <a:t>cornea</a:t>
            </a:r>
            <a:r>
              <a:rPr lang="sl-SI" sz="3700" dirty="0" smtClean="0"/>
              <a:t> -&gt; </a:t>
            </a:r>
            <a:r>
              <a:rPr lang="sl-SI" sz="3700" dirty="0" err="1" smtClean="0"/>
              <a:t>Stromal</a:t>
            </a:r>
            <a:r>
              <a:rPr lang="sl-SI" sz="3700" dirty="0" smtClean="0"/>
              <a:t> </a:t>
            </a:r>
            <a:r>
              <a:rPr lang="sl-SI" sz="3700" dirty="0" err="1" smtClean="0"/>
              <a:t>compaction</a:t>
            </a:r>
            <a:r>
              <a:rPr lang="sl-SI" sz="3700" dirty="0" smtClean="0"/>
              <a:t> -&gt; </a:t>
            </a:r>
            <a:r>
              <a:rPr lang="sl-SI" sz="3700" dirty="0" err="1" smtClean="0"/>
              <a:t>improvement</a:t>
            </a:r>
            <a:r>
              <a:rPr lang="sl-SI" sz="3700" dirty="0" smtClean="0"/>
              <a:t> in </a:t>
            </a:r>
            <a:r>
              <a:rPr lang="sl-SI" sz="3700" dirty="0" err="1" smtClean="0"/>
              <a:t>optical</a:t>
            </a:r>
            <a:r>
              <a:rPr lang="sl-SI" sz="3700" dirty="0" smtClean="0"/>
              <a:t> </a:t>
            </a:r>
            <a:r>
              <a:rPr lang="sl-SI" sz="3700" dirty="0" err="1" smtClean="0"/>
              <a:t>function</a:t>
            </a:r>
            <a:r>
              <a:rPr lang="sl-SI" sz="3700" dirty="0" smtClean="0"/>
              <a:t> </a:t>
            </a:r>
            <a:r>
              <a:rPr lang="sl-SI" sz="3700" dirty="0" err="1" smtClean="0"/>
              <a:t>after</a:t>
            </a:r>
            <a:r>
              <a:rPr lang="sl-SI" sz="3700" dirty="0" smtClean="0"/>
              <a:t> CXL?</a:t>
            </a:r>
            <a:endParaRPr lang="sl" sz="3700" dirty="0" smtClean="0"/>
          </a:p>
          <a:p>
            <a:endParaRPr lang="sl-SI" altLang="en-US" sz="3700" dirty="0" smtClean="0"/>
          </a:p>
          <a:p>
            <a:r>
              <a:rPr lang="en-US" altLang="en-US" sz="3700" dirty="0" smtClean="0"/>
              <a:t>In </a:t>
            </a:r>
            <a:r>
              <a:rPr lang="en-US" altLang="en-US" sz="3700" dirty="0"/>
              <a:t>initial studies, CXL using the standard protocol has been shown to have a transient beneficial effect on vision, corneal thickness, clarity, and </a:t>
            </a:r>
            <a:r>
              <a:rPr lang="en-US" altLang="en-US" sz="3700" dirty="0" smtClean="0"/>
              <a:t>pain</a:t>
            </a:r>
            <a:r>
              <a:rPr lang="sl-SI" altLang="en-US" sz="3700" dirty="0" smtClean="0"/>
              <a:t> score.</a:t>
            </a:r>
            <a:endParaRPr lang="sl-SI" altLang="en-US" sz="3700" dirty="0"/>
          </a:p>
          <a:p>
            <a:r>
              <a:rPr lang="sl-SI" altLang="en-US" sz="3700" dirty="0" smtClean="0"/>
              <a:t>Some authors found they could prolong the beneficial effect using different corneal dehydration techniques</a:t>
            </a:r>
            <a:endParaRPr lang="en-US" altLang="en-US" sz="3700" dirty="0"/>
          </a:p>
          <a:p>
            <a:r>
              <a:rPr lang="sl-SI" altLang="en-US" sz="3700" dirty="0" smtClean="0"/>
              <a:t>Most authors report </a:t>
            </a:r>
            <a:r>
              <a:rPr lang="en-US" altLang="en-US" sz="3700" dirty="0" smtClean="0"/>
              <a:t>that </a:t>
            </a:r>
            <a:r>
              <a:rPr lang="en-US" altLang="en-US" sz="3700" dirty="0"/>
              <a:t>the mean visual acuity, symptoms, and </a:t>
            </a:r>
            <a:r>
              <a:rPr lang="en-US" altLang="en-US" sz="3700" dirty="0" err="1"/>
              <a:t>pachymetry</a:t>
            </a:r>
            <a:r>
              <a:rPr lang="en-US" altLang="en-US" sz="3700" dirty="0"/>
              <a:t> readings </a:t>
            </a:r>
            <a:r>
              <a:rPr lang="en-US" altLang="en-US" sz="3700" dirty="0" smtClean="0"/>
              <a:t>improve </a:t>
            </a:r>
            <a:r>
              <a:rPr lang="en-US" altLang="en-US" sz="3700" dirty="0"/>
              <a:t>significantly at 1 month </a:t>
            </a:r>
            <a:r>
              <a:rPr lang="en-US" altLang="en-US" sz="3700" dirty="0" smtClean="0"/>
              <a:t>postoperatively</a:t>
            </a:r>
            <a:r>
              <a:rPr lang="sl-SI" altLang="en-US" sz="3700" dirty="0" smtClean="0"/>
              <a:t> but slowly</a:t>
            </a:r>
            <a:r>
              <a:rPr lang="en-US" altLang="en-US" sz="3700" dirty="0" smtClean="0"/>
              <a:t> </a:t>
            </a:r>
            <a:r>
              <a:rPr lang="en-US" altLang="en-US" sz="3700" dirty="0" err="1" smtClean="0"/>
              <a:t>deteriorat</a:t>
            </a:r>
            <a:r>
              <a:rPr lang="sl-SI" altLang="en-US" sz="3700" dirty="0" smtClean="0"/>
              <a:t>e between 3-6 months</a:t>
            </a:r>
            <a:r>
              <a:rPr lang="en-US" altLang="en-US" sz="3700" dirty="0" smtClean="0"/>
              <a:t> thereafter</a:t>
            </a:r>
            <a:endParaRPr lang="sl-SI" altLang="en-US" sz="3700" dirty="0" smtClean="0"/>
          </a:p>
          <a:p>
            <a:endParaRPr lang="sl-SI" altLang="en-US" sz="3700" dirty="0" smtClean="0"/>
          </a:p>
          <a:p>
            <a:r>
              <a:rPr lang="sl-SI" altLang="en-US" sz="3700" dirty="0" smtClean="0"/>
              <a:t>We noticed decrease of overall corneal haze which lasted for ca 6 months (max at 1 m), decrease of pachymetry readings throughout the follow-up period (even after reccurence of symptoms and bullous changes at 8m) and our patient reports being pain-free for almost 8 months</a:t>
            </a:r>
          </a:p>
          <a:p>
            <a:endParaRPr lang="sl-SI" altLang="en-US" sz="3700" dirty="0" smtClean="0"/>
          </a:p>
          <a:p>
            <a:r>
              <a:rPr lang="sl-SI" altLang="en-US" sz="3700" dirty="0" err="1" smtClean="0"/>
              <a:t>Eventually</a:t>
            </a:r>
            <a:r>
              <a:rPr lang="sl-SI" altLang="en-US" sz="3700" dirty="0" smtClean="0"/>
              <a:t> </a:t>
            </a:r>
            <a:r>
              <a:rPr lang="sl-SI" altLang="en-US" sz="3700" dirty="0" err="1" smtClean="0"/>
              <a:t>the</a:t>
            </a:r>
            <a:r>
              <a:rPr lang="sl-SI" altLang="en-US" sz="3700" dirty="0" smtClean="0"/>
              <a:t> </a:t>
            </a:r>
            <a:r>
              <a:rPr lang="sl-SI" altLang="en-US" sz="3700" dirty="0" err="1" smtClean="0"/>
              <a:t>patient</a:t>
            </a:r>
            <a:r>
              <a:rPr lang="sl-SI" altLang="en-US" sz="3700" dirty="0" smtClean="0"/>
              <a:t> </a:t>
            </a:r>
            <a:r>
              <a:rPr lang="sl-SI" altLang="en-US" sz="3700" dirty="0" smtClean="0"/>
              <a:t>was offered keratoplasty as symptomatic treatment (vision prognosis remains poor due to retinal atrophy), but so far </a:t>
            </a:r>
            <a:r>
              <a:rPr lang="sl-SI" altLang="en-US" sz="3700" dirty="0" err="1" smtClean="0"/>
              <a:t>he</a:t>
            </a:r>
            <a:r>
              <a:rPr lang="sl-SI" altLang="en-US" sz="3700" dirty="0" smtClean="0"/>
              <a:t> </a:t>
            </a:r>
            <a:r>
              <a:rPr lang="sl-SI" altLang="en-US" sz="3700" dirty="0" err="1" smtClean="0"/>
              <a:t>refuses</a:t>
            </a:r>
            <a:r>
              <a:rPr lang="sl-SI" altLang="en-US" sz="3700" dirty="0" smtClean="0"/>
              <a:t> to </a:t>
            </a:r>
            <a:r>
              <a:rPr lang="sl-SI" altLang="en-US" sz="3700" dirty="0" err="1" smtClean="0"/>
              <a:t>undergo</a:t>
            </a:r>
            <a:r>
              <a:rPr lang="sl-SI" altLang="en-US" sz="3700" dirty="0" smtClean="0"/>
              <a:t> </a:t>
            </a:r>
            <a:r>
              <a:rPr lang="sl-SI" altLang="en-US" sz="3700" dirty="0" smtClean="0"/>
              <a:t>the procedure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0033" y="3147814"/>
            <a:ext cx="4021767" cy="183127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sl-SI" altLang="zh-CN" b="1" dirty="0">
                <a:solidFill>
                  <a:schemeClr val="accent5"/>
                </a:solidFill>
              </a:rPr>
              <a:t>References:</a:t>
            </a:r>
          </a:p>
          <a:p>
            <a:pPr marL="228600" indent="-228600">
              <a:buFont typeface="+mj-lt"/>
              <a:buAutoNum type="arabicPeriod"/>
            </a:pPr>
            <a:r>
              <a:rPr lang="sl-SI" altLang="zh-CN" sz="500" dirty="0"/>
              <a:t> G. Wollensak, H. Aurich, D.-T. Pham, and C. Wirbelauer, “Hydration behavior of porcine cornea crosslinked with riboflavin and ultraviolet A,” Journal of Cataract &amp; Refractive Surgery, vol. 33, no. 3, pp. 516–521, 2007</a:t>
            </a:r>
            <a:r>
              <a:rPr lang="sl-SI" altLang="zh-CN" sz="500" dirty="0" smtClean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sl-SI" altLang="zh-CN" sz="500" dirty="0" smtClean="0"/>
              <a:t> </a:t>
            </a:r>
            <a:r>
              <a:rPr lang="sl-SI" altLang="zh-CN" sz="500" dirty="0"/>
              <a:t>N. Ehlers and J. Hjortdal, “Riboflavin-ultraviolet light induced cross-linking in endothelial decompensation,” Acta Ophthalmologica, vol. 86, no. 5, pp. 549–551, </a:t>
            </a:r>
            <a:r>
              <a:rPr lang="sl-SI" altLang="zh-CN" sz="500" dirty="0" smtClean="0"/>
              <a:t>2008</a:t>
            </a:r>
            <a:endParaRPr lang="sl-SI" altLang="zh-CN" sz="500" dirty="0"/>
          </a:p>
          <a:p>
            <a:pPr marL="228600" indent="-228600">
              <a:buFont typeface="+mj-lt"/>
              <a:buAutoNum type="arabicPeriod"/>
            </a:pPr>
            <a:r>
              <a:rPr lang="sl-SI" altLang="zh-CN" sz="500" dirty="0" smtClean="0"/>
              <a:t>G</a:t>
            </a:r>
            <a:r>
              <a:rPr lang="sl-SI" altLang="zh-CN" sz="500" dirty="0"/>
              <a:t>. Wollensak, H. Aurich, C. Wirbelauer, and D. T. Pham, “Potential use of riboflavin/UVA cross-linking in bullous keratopathy,” Ophthalmic Research, vol. 41, no. 2, pp. 114–117, 2009</a:t>
            </a:r>
            <a:r>
              <a:rPr lang="sl-SI" altLang="zh-CN" sz="500" dirty="0" smtClean="0"/>
              <a:t>.</a:t>
            </a:r>
            <a:endParaRPr lang="sl-SI" altLang="zh-CN" sz="500" dirty="0"/>
          </a:p>
          <a:p>
            <a:pPr marL="228600" indent="-228600">
              <a:buFont typeface="+mj-lt"/>
              <a:buAutoNum type="arabicPeriod"/>
            </a:pPr>
            <a:r>
              <a:rPr lang="sl-SI" altLang="zh-CN" sz="500" dirty="0"/>
              <a:t>    D. N. Gadelha, B. M. Cavalcanti, and V. Bravo Filho, “Therapeutic effect of corneal collagen crosslinking on symptomatic bullous keratopathy,” Arquivos Brasileiros de Oftalmologia, vol. 72, no. 4, pp. 462–466, 2009 (Portuguese). </a:t>
            </a:r>
          </a:p>
          <a:p>
            <a:pPr marL="228600" indent="-228600">
              <a:buFont typeface="+mj-lt"/>
              <a:buAutoNum type="arabicPeriod"/>
            </a:pPr>
            <a:r>
              <a:rPr lang="sl-SI" altLang="zh-CN" sz="500" dirty="0"/>
              <a:t>    M. M. Cordeiro Barbosa, J. B. Barbosa Jr., F. E. Hirai, and A. L. Hofling-Lima, “Effect of cross-linking on corneal thickness in patients with corneal edema,” Cornea, vol. 29, no. 6, pp. 613–617, 2010. </a:t>
            </a:r>
            <a:endParaRPr lang="sl-SI" altLang="zh-CN" sz="500" dirty="0" smtClean="0"/>
          </a:p>
          <a:p>
            <a:pPr marL="228600" indent="-228600">
              <a:buFont typeface="+mj-lt"/>
              <a:buAutoNum type="arabicPeriod"/>
            </a:pPr>
            <a:r>
              <a:rPr lang="sl-SI" altLang="zh-CN" sz="500" dirty="0" smtClean="0"/>
              <a:t>R</a:t>
            </a:r>
            <a:r>
              <a:rPr lang="sl-SI" altLang="zh-CN" sz="500" dirty="0"/>
              <a:t>. C. Ghanem, M. R. Santhiago, T. B. Berti, S. Thomaz, and M. V. Netto, “Collagen crosslinking with riboflavin and ultraviolet-A in eyes with pseudophakic bullous keratopathy,” Journal of Cataract and Refractive Surgery, vol. 36, no. 2, pp. 273–276, 2010. View at Publisher · </a:t>
            </a:r>
            <a:endParaRPr lang="sl-SI" altLang="zh-CN" sz="500" dirty="0" smtClean="0"/>
          </a:p>
          <a:p>
            <a:pPr marL="228600" indent="-228600">
              <a:buFont typeface="+mj-lt"/>
              <a:buAutoNum type="arabicPeriod"/>
            </a:pPr>
            <a:r>
              <a:rPr lang="sl-SI" altLang="zh-CN" sz="500" dirty="0" smtClean="0"/>
              <a:t>F</a:t>
            </a:r>
            <a:r>
              <a:rPr lang="sl-SI" altLang="zh-CN" sz="500" dirty="0"/>
              <a:t>. Hafezi, P. Dejica, and F. Majo, “Modified corneal collagen crosslinking reduces corneal oedema and diurnal visual fluctuations in Fuchs dystrophy,” British Journal of Ophthalmology, vol. 94, no. 5, pp. 660–661, </a:t>
            </a:r>
            <a:r>
              <a:rPr lang="sl-SI" altLang="zh-CN" sz="500" dirty="0" smtClean="0"/>
              <a:t>2010.</a:t>
            </a:r>
          </a:p>
          <a:p>
            <a:pPr marL="228600" indent="-228600">
              <a:buFont typeface="+mj-lt"/>
              <a:buAutoNum type="arabicPeriod"/>
            </a:pPr>
            <a:r>
              <a:rPr lang="sl-SI" altLang="zh-CN" sz="500" dirty="0" smtClean="0"/>
              <a:t>R</a:t>
            </a:r>
            <a:r>
              <a:rPr lang="sl-SI" altLang="zh-CN" sz="500" dirty="0"/>
              <a:t>. Arora, A. Manudhane, R. K. Saran, J. Goyal, G. Goyal, and D. Gupta, “Role of corneal collagen cross-linking in pseudophakic bullous keratopathy,” Ophthalmology, vol. 120, no. 12, pp. 2413–2418, 2013. </a:t>
            </a:r>
            <a:endParaRPr lang="sl-SI" altLang="zh-CN" sz="500" dirty="0" smtClean="0"/>
          </a:p>
          <a:p>
            <a:pPr marL="228600" indent="-228600">
              <a:buFont typeface="+mj-lt"/>
              <a:buAutoNum type="arabicPeriod"/>
            </a:pPr>
            <a:r>
              <a:rPr lang="sl-SI" altLang="zh-CN" sz="500" dirty="0" smtClean="0"/>
              <a:t>N</a:t>
            </a:r>
            <a:r>
              <a:rPr lang="sl-SI" altLang="zh-CN" sz="500" dirty="0"/>
              <a:t>. Sharma, S. Roy, P. K. Maharana et al., “Outcomes of corneal collagen crosslinking in pseudophakic bullous keratopathy,” Cornea, vol. 33, no. 3, pp. 243–246, 2014. </a:t>
            </a:r>
            <a:endParaRPr lang="sl-SI" altLang="zh-CN" sz="500" dirty="0" smtClean="0"/>
          </a:p>
        </p:txBody>
      </p:sp>
    </p:spTree>
    <p:extLst>
      <p:ext uri="{BB962C8B-B14F-4D97-AF65-F5344CB8AC3E}">
        <p14:creationId xmlns:p14="http://schemas.microsoft.com/office/powerpoint/2010/main" xmlns="" val="26251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tch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isar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825</TotalTime>
  <Words>981</Words>
  <Application>Microsoft Office PowerPoint</Application>
  <PresentationFormat>Diaprojekcija na zaslonu (16:9)</PresentationFormat>
  <Paragraphs>73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diapozitivov</vt:lpstr>
      </vt:variant>
      <vt:variant>
        <vt:i4>5</vt:i4>
      </vt:variant>
    </vt:vector>
  </HeadingPairs>
  <TitlesOfParts>
    <vt:vector size="6" baseType="lpstr">
      <vt:lpstr>Thatch</vt:lpstr>
      <vt:lpstr>        Improving Quality Of Life With Corneal Collagen Cross-linking In A Patient With Bullous Keratopathy  A case report    Azra Herceg, Vladimir Pfeifer and Mirna Štabuc Šilih Eye Hospital, University Medical Centre, Ljubljana, Slovenia</vt:lpstr>
      <vt:lpstr>Setting</vt:lpstr>
      <vt:lpstr>Method</vt:lpstr>
      <vt:lpstr>Results</vt:lpstr>
      <vt:lpstr>Diapozitiv 5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HYDROPS IN KERATOCONUS      REPORT OF THREE PATIENTS</dc:title>
  <dc:creator>Azra</dc:creator>
  <cp:lastModifiedBy>Ljubica</cp:lastModifiedBy>
  <cp:revision>85</cp:revision>
  <dcterms:created xsi:type="dcterms:W3CDTF">2013-09-21T10:20:06Z</dcterms:created>
  <dcterms:modified xsi:type="dcterms:W3CDTF">2015-09-12T20:33:10Z</dcterms:modified>
</cp:coreProperties>
</file>